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shish@mindwaveventures.com" TargetMode="External"/><Relationship Id="rId3" Type="http://schemas.openxmlformats.org/officeDocument/2006/relationships/hyperlink" Target="https://github.com/ashish-mw/workshop-webapi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.coronavirus.data.gov.uk/v1/data" TargetMode="External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public-apis/public-apis" TargetMode="External"/><Relationship Id="rId3" Type="http://schemas.openxmlformats.org/officeDocument/2006/relationships/hyperlink" Target="https://public" TargetMode="External"/><Relationship Id="rId4" Type="http://schemas.openxmlformats.org/officeDocument/2006/relationships/hyperlink" Target="mailto:ashish@mindwaveventures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jpe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cme.com" TargetMode="External"/><Relationship Id="rId3" Type="http://schemas.openxmlformats.org/officeDocument/2006/relationships/hyperlink" Target="http://smith.com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pi.coronavirus.data.gov.uk/v1/data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hyperlink" Target="https://www.soapui.org/downloads/soapui/" TargetMode="External"/><Relationship Id="rId4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hyperlink" Target="https://www.postman.com/product/api-client/" TargetMode="External"/><Relationship Id="rId4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</a:t>
            </a:r>
          </a:p>
          <a:p>
            <a:pPr/>
            <a:r>
              <a:t>Web-APIs</a:t>
            </a:r>
          </a:p>
        </p:txBody>
      </p:sp>
      <p:sp>
        <p:nvSpPr>
          <p:cNvPr id="120" name="ashish@mindwaveventures.com"/>
          <p:cNvSpPr txBox="1"/>
          <p:nvPr>
            <p:ph type="subTitle" sz="quarter" idx="1"/>
          </p:nvPr>
        </p:nvSpPr>
        <p:spPr>
          <a:xfrm>
            <a:off x="1270000" y="61214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22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ashish@mindwaveventures.com</a:t>
            </a:r>
          </a:p>
        </p:txBody>
      </p:sp>
      <p:sp>
        <p:nvSpPr>
          <p:cNvPr id="121" name="Github: https://github.com/ashish-mw/workshop-webapis"/>
          <p:cNvSpPr txBox="1"/>
          <p:nvPr/>
        </p:nvSpPr>
        <p:spPr>
          <a:xfrm>
            <a:off x="2331313" y="5166970"/>
            <a:ext cx="85453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Github:</a:t>
            </a:r>
            <a:r>
              <a:rPr u="sng">
                <a:hlinkClick r:id="rId3" invalidUrl="" action="" tgtFrame="" tooltip="" history="1" highlightClick="0" endSnd="0"/>
              </a:rPr>
              <a:t> https://github.com/ashish-mw/workshop-webapis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How to read?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How to read?</a:t>
            </a:r>
          </a:p>
        </p:txBody>
      </p:sp>
      <p:sp>
        <p:nvSpPr>
          <p:cNvPr id="166" name="Text"/>
          <p:cNvSpPr txBox="1"/>
          <p:nvPr/>
        </p:nvSpPr>
        <p:spPr>
          <a:xfrm>
            <a:off x="6263182" y="7097370"/>
            <a:ext cx="1990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167" name="{…"/>
          <p:cNvSpPr txBox="1"/>
          <p:nvPr/>
        </p:nvSpPr>
        <p:spPr>
          <a:xfrm>
            <a:off x="399181" y="1752600"/>
            <a:ext cx="9259790" cy="28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"has_cod": true,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"min_delivery_date": "2021-04-27T07:31:12.763Z",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"orders_from": null,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"sales": 32 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68" name="has_cod / hasCod / HasCod / has-cod / Has-Cod…"/>
          <p:cNvSpPr txBox="1"/>
          <p:nvPr/>
        </p:nvSpPr>
        <p:spPr>
          <a:xfrm>
            <a:off x="318665" y="5233141"/>
            <a:ext cx="10449993" cy="180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"/>
              </a:lnSpc>
              <a:spcBef>
                <a:spcPts val="3200"/>
              </a:spcBef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has_cod / hasCod / HasCod / has-cod / Has-Cod </a:t>
            </a:r>
          </a:p>
          <a:p>
            <a:pPr algn="l">
              <a:lnSpc>
                <a:spcPct val="20000"/>
              </a:lnSpc>
              <a:spcBef>
                <a:spcPts val="3200"/>
              </a:spcBef>
              <a:defRPr b="0" sz="1800"/>
            </a:pPr>
            <a:r>
              <a:t>The letter casing depends on the developer. But it’ll be consistent. The </a:t>
            </a:r>
            <a:r>
              <a:rPr b="1"/>
              <a:t>key</a:t>
            </a:r>
            <a:r>
              <a:t> simply states if the item </a:t>
            </a:r>
          </a:p>
          <a:p>
            <a:pPr algn="l">
              <a:lnSpc>
                <a:spcPct val="10000"/>
              </a:lnSpc>
              <a:spcBef>
                <a:spcPts val="3200"/>
              </a:spcBef>
              <a:defRPr b="0" sz="1800"/>
            </a:pPr>
            <a:r>
              <a:t>has Cash on Delivery available or not. What COD stands for will be mentioned in API documentation. </a:t>
            </a:r>
          </a:p>
        </p:txBody>
      </p:sp>
      <p:sp>
        <p:nvSpPr>
          <p:cNvPr id="169" name="2021-04-27T07:31:12.763Z"/>
          <p:cNvSpPr txBox="1"/>
          <p:nvPr/>
        </p:nvSpPr>
        <p:spPr>
          <a:xfrm>
            <a:off x="380999" y="6965949"/>
            <a:ext cx="45041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"/>
              </a:lnSpc>
              <a:spcBef>
                <a:spcPts val="3200"/>
              </a:spcBef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2021-04-27T07:31:12.763Z</a:t>
            </a:r>
          </a:p>
        </p:txBody>
      </p:sp>
      <p:sp>
        <p:nvSpPr>
          <p:cNvPr id="170" name="Dates are usually mentioned with Timezone or in UTC format."/>
          <p:cNvSpPr txBox="1"/>
          <p:nvPr/>
        </p:nvSpPr>
        <p:spPr>
          <a:xfrm>
            <a:off x="367598" y="7566583"/>
            <a:ext cx="749415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100"/>
            </a:lvl1pPr>
          </a:lstStyle>
          <a:p>
            <a:pPr/>
            <a:r>
              <a:t>Dates are usually mentioned with Timezone or in UTC format. </a:t>
            </a:r>
          </a:p>
        </p:txBody>
      </p:sp>
      <p:pic>
        <p:nvPicPr>
          <p:cNvPr id="171" name="Screenshot 2021-04-27 at 1.17.18 PM.png" descr="Screenshot 2021-04-27 at 1.17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9003" y="6948124"/>
            <a:ext cx="4446315" cy="139006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null"/>
          <p:cNvSpPr txBox="1"/>
          <p:nvPr/>
        </p:nvSpPr>
        <p:spPr>
          <a:xfrm>
            <a:off x="435254" y="8454520"/>
            <a:ext cx="845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null</a:t>
            </a:r>
          </a:p>
        </p:txBody>
      </p:sp>
      <p:sp>
        <p:nvSpPr>
          <p:cNvPr id="173" name="No data"/>
          <p:cNvSpPr txBox="1"/>
          <p:nvPr/>
        </p:nvSpPr>
        <p:spPr>
          <a:xfrm>
            <a:off x="451823" y="9026728"/>
            <a:ext cx="1039446" cy="38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1900"/>
            </a:lvl1pPr>
          </a:lstStyle>
          <a:p>
            <a:pPr/>
            <a:r>
              <a:t>No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Questions?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Questions?</a:t>
            </a:r>
          </a:p>
        </p:txBody>
      </p:sp>
      <p:sp>
        <p:nvSpPr>
          <p:cNvPr id="176" name="https://github.com/public-apis/public-apis…"/>
          <p:cNvSpPr txBox="1"/>
          <p:nvPr/>
        </p:nvSpPr>
        <p:spPr>
          <a:xfrm>
            <a:off x="2915873" y="3827678"/>
            <a:ext cx="7173054" cy="1361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3200"/>
              </a:spcBef>
              <a:defRPr b="0" sz="2800"/>
            </a:pPr>
            <a:r>
              <a:rPr u="sng">
                <a:hlinkClick r:id="rId2" invalidUrl="" action="" tgtFrame="" tooltip="" history="1" highlightClick="0" endSnd="0"/>
              </a:rPr>
              <a:t>https://github.com/public-apis/public-apis</a:t>
            </a:r>
          </a:p>
          <a:p>
            <a:pPr>
              <a:spcBef>
                <a:spcPts val="3200"/>
              </a:spcBef>
              <a:defRPr b="0" sz="2800"/>
            </a:pPr>
            <a:r>
              <a:rPr u="sng">
                <a:hlinkClick r:id="rId3" invalidUrl="" action="" tgtFrame="" tooltip="" history="1" highlightClick="0" endSnd="0"/>
              </a:rPr>
              <a:t>https://public-apis.xyz</a:t>
            </a:r>
          </a:p>
        </p:txBody>
      </p:sp>
      <p:sp>
        <p:nvSpPr>
          <p:cNvPr id="177" name="Slack: @ashish…"/>
          <p:cNvSpPr txBox="1"/>
          <p:nvPr/>
        </p:nvSpPr>
        <p:spPr>
          <a:xfrm>
            <a:off x="6891783" y="8479862"/>
            <a:ext cx="6065745" cy="122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Slack:</a:t>
            </a:r>
            <a:r>
              <a:t> </a:t>
            </a:r>
            <a:r>
              <a:rPr b="0"/>
              <a:t>@ashish</a:t>
            </a:r>
            <a:endParaRPr b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0">
                <a:latin typeface="Helvetica Neue"/>
                <a:ea typeface="Helvetica Neue"/>
                <a:cs typeface="Helvetica Neue"/>
                <a:sym typeface="Helvetica Neue"/>
              </a:rPr>
              <a:t>Email:</a:t>
            </a:r>
            <a:r>
              <a:rPr b="0"/>
              <a:t> </a:t>
            </a:r>
            <a:r>
              <a:rPr b="0" u="sng">
                <a:hlinkClick r:id="rId4" invalidUrl="" action="" tgtFrame="" tooltip="" history="1" highlightClick="0" endSnd="0"/>
              </a:rPr>
              <a:t>ashish@mindwaveventures.com</a:t>
            </a:r>
            <a:endParaRPr b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ebsites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Websites</a:t>
            </a:r>
          </a:p>
        </p:txBody>
      </p:sp>
      <p:pic>
        <p:nvPicPr>
          <p:cNvPr id="124" name="Screenshot 2021-04-27 at 11.34.39 AM.png" descr="Screenshot 2021-04-27 at 11.34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259" y="1435435"/>
            <a:ext cx="9465882" cy="586673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Display data in HTML as browsers can only understand HTML"/>
          <p:cNvSpPr txBox="1"/>
          <p:nvPr/>
        </p:nvSpPr>
        <p:spPr>
          <a:xfrm>
            <a:off x="472541" y="8430717"/>
            <a:ext cx="855451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Display data in HTML as browsers can only understand 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atabases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Databases</a:t>
            </a:r>
          </a:p>
        </p:txBody>
      </p:sp>
      <p:pic>
        <p:nvPicPr>
          <p:cNvPr id="128" name="sheets_vs_database.png" descr="sheets_vs_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815" y="1247773"/>
            <a:ext cx="9608632" cy="725805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A program that helps us organise data."/>
          <p:cNvSpPr txBox="1"/>
          <p:nvPr/>
        </p:nvSpPr>
        <p:spPr>
          <a:xfrm>
            <a:off x="309067" y="8849817"/>
            <a:ext cx="540166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pPr/>
            <a:r>
              <a:t>A program that helps us organise data.</a:t>
            </a:r>
          </a:p>
        </p:txBody>
      </p:sp>
      <p:pic>
        <p:nvPicPr>
          <p:cNvPr id="130" name="postgres_logo.png" descr="postgre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4346" y="1396232"/>
            <a:ext cx="1600603" cy="16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ql_server.jpg" descr="sql_serv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3931" y="4248989"/>
            <a:ext cx="2418234" cy="125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mysql.png" descr="mysq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74947" y="6140175"/>
            <a:ext cx="2859402" cy="1902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ebsites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Websites </a:t>
            </a:r>
          </a:p>
        </p:txBody>
      </p:sp>
      <p:sp>
        <p:nvSpPr>
          <p:cNvPr id="135" name="We mean “dynamic” websites or web apps.…"/>
          <p:cNvSpPr txBox="1"/>
          <p:nvPr/>
        </p:nvSpPr>
        <p:spPr>
          <a:xfrm>
            <a:off x="468833" y="4767478"/>
            <a:ext cx="10721235" cy="303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We mean “dynamic” websites or web apps.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A web server takes data from a database.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Makes HTML.</a:t>
            </a:r>
          </a:p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Gives it to the browser to display.</a:t>
            </a:r>
          </a:p>
        </p:txBody>
      </p:sp>
      <p:pic>
        <p:nvPicPr>
          <p:cNvPr id="136" name="ruby.jpg" descr="rub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8629" y="1809750"/>
            <a:ext cx="3416301" cy="237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nodejs.png" descr="nodej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443" y="2353265"/>
            <a:ext cx="3070194" cy="187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hp.png" descr="ph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6138" y="2309151"/>
            <a:ext cx="3070194" cy="1655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f?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What if? </a:t>
            </a:r>
          </a:p>
        </p:txBody>
      </p:sp>
      <p:sp>
        <p:nvSpPr>
          <p:cNvPr id="141" name="We want to share just the data from acme.com to smith.com?"/>
          <p:cNvSpPr txBox="1"/>
          <p:nvPr/>
        </p:nvSpPr>
        <p:spPr>
          <a:xfrm>
            <a:off x="316433" y="1317400"/>
            <a:ext cx="10721235" cy="523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We want to share just the data from </a:t>
            </a:r>
            <a:r>
              <a:rPr u="sng">
                <a:hlinkClick r:id="rId2" invalidUrl="" action="" tgtFrame="" tooltip="" history="1" highlightClick="0" endSnd="0"/>
              </a:rPr>
              <a:t>acme.com</a:t>
            </a:r>
            <a:r>
              <a:t> to </a:t>
            </a:r>
            <a:r>
              <a:rPr u="sng">
                <a:hlinkClick r:id="rId3" invalidUrl="" action="" tgtFrame="" tooltip="" history="1" highlightClick="0" endSnd="0"/>
              </a:rPr>
              <a:t>smith.com</a:t>
            </a:r>
            <a:r>
              <a:t>?</a:t>
            </a:r>
          </a:p>
        </p:txBody>
      </p:sp>
      <p:pic>
        <p:nvPicPr>
          <p:cNvPr id="142" name="Screenshot 2021-04-27 at 12.01.54 PM.png" descr="Screenshot 2021-04-27 at 12.01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731" y="2066044"/>
            <a:ext cx="6418419" cy="3969165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- We want to display our data not just on our website?"/>
          <p:cNvSpPr txBox="1"/>
          <p:nvPr/>
        </p:nvSpPr>
        <p:spPr>
          <a:xfrm>
            <a:off x="319201" y="6260408"/>
            <a:ext cx="8708798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/>
            </a:lvl1pPr>
          </a:lstStyle>
          <a:p>
            <a:pPr/>
            <a:r>
              <a:t>- We want to display our data not just on our website?</a:t>
            </a:r>
          </a:p>
        </p:txBody>
      </p:sp>
      <p:pic>
        <p:nvPicPr>
          <p:cNvPr id="144" name="ebay_app.jpg" descr="ebay_app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581" y="7009052"/>
            <a:ext cx="3708401" cy="218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he solution"/>
          <p:cNvSpPr txBox="1"/>
          <p:nvPr>
            <p:ph type="ctrTitle"/>
          </p:nvPr>
        </p:nvSpPr>
        <p:spPr>
          <a:xfrm>
            <a:off x="292100" y="270145"/>
            <a:ext cx="3732880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The solution</a:t>
            </a:r>
          </a:p>
        </p:txBody>
      </p:sp>
      <p:sp>
        <p:nvSpPr>
          <p:cNvPr id="147" name="Make websites give out just the data with API endpoints.…"/>
          <p:cNvSpPr txBox="1"/>
          <p:nvPr/>
        </p:nvSpPr>
        <p:spPr>
          <a:xfrm>
            <a:off x="430733" y="2027711"/>
            <a:ext cx="12143334" cy="3549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88937" indent="-388937" algn="l">
              <a:spcBef>
                <a:spcPts val="3200"/>
              </a:spcBef>
              <a:buSzPct val="145000"/>
              <a:buChar char="-"/>
              <a:defRPr b="0" sz="2800"/>
            </a:pPr>
            <a:r>
              <a:t>Make websites give out just the data with API endpoints.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Allow applications to consume that data and display however they like it.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The application can be another web app or even a mobile app.</a:t>
            </a:r>
          </a:p>
          <a:p>
            <a:pPr marL="388937" indent="-388937" algn="l">
              <a:buSzPct val="145000"/>
              <a:buChar char="-"/>
              <a:defRPr b="0" sz="2800"/>
            </a:pPr>
          </a:p>
          <a:p>
            <a:pPr marL="388937" indent="-388937" algn="l">
              <a:buSzPct val="145000"/>
              <a:buChar char="-"/>
              <a:defRPr b="0" sz="2800"/>
            </a:pPr>
            <a:r>
              <a:t>An API endpoint is just a URL that returns some data in a </a:t>
            </a:r>
            <a:r>
              <a:rPr b="1"/>
              <a:t>structured format</a:t>
            </a:r>
            <a:r>
              <a:t> for some </a:t>
            </a:r>
            <a:r>
              <a:rPr b="1"/>
              <a:t>resource</a:t>
            </a:r>
          </a:p>
        </p:txBody>
      </p:sp>
      <p:sp>
        <p:nvSpPr>
          <p:cNvPr id="148" name="https://api.coronavirus.data.gov.uk/v1/data"/>
          <p:cNvSpPr txBox="1"/>
          <p:nvPr/>
        </p:nvSpPr>
        <p:spPr>
          <a:xfrm>
            <a:off x="3177387" y="7097370"/>
            <a:ext cx="63706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https://api.coronavirus.data.gov.uk/v1/data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ructured format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</a:t>
            </a:r>
          </a:p>
        </p:txBody>
      </p:sp>
      <p:pic>
        <p:nvPicPr>
          <p:cNvPr id="151" name="sheets_vs_database.png" descr="sheets_vs_databa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258" y="1323973"/>
            <a:ext cx="10524684" cy="7950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ructured format - XML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 - XML</a:t>
            </a:r>
          </a:p>
        </p:txBody>
      </p:sp>
      <p:pic>
        <p:nvPicPr>
          <p:cNvPr id="154" name="Screenshot 2021-04-27 at 12.29.30 PM.png" descr="Screenshot 2021-04-27 at 12.2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183" y="1358528"/>
            <a:ext cx="9010834" cy="551034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eXtensible Markup Language - SOAP"/>
          <p:cNvSpPr txBox="1"/>
          <p:nvPr/>
        </p:nvSpPr>
        <p:spPr>
          <a:xfrm>
            <a:off x="429056" y="7126330"/>
            <a:ext cx="5263288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u="sng"/>
            </a:pPr>
            <a:r>
              <a:t>e</a:t>
            </a:r>
            <a:r>
              <a:rPr b="1"/>
              <a:t>X</a:t>
            </a:r>
            <a:r>
              <a:t>tensible </a:t>
            </a:r>
            <a:r>
              <a:rPr b="1"/>
              <a:t>M</a:t>
            </a:r>
            <a:r>
              <a:t>arkup </a:t>
            </a:r>
            <a:r>
              <a:rPr b="1"/>
              <a:t>L</a:t>
            </a:r>
            <a:r>
              <a:t>anguage</a:t>
            </a:r>
            <a:r>
              <a:rPr b="1" u="none"/>
              <a:t> - SOAP</a:t>
            </a:r>
          </a:p>
        </p:txBody>
      </p:sp>
      <p:sp>
        <p:nvSpPr>
          <p:cNvPr id="156" name="Where something starts and ends in a document == markup…"/>
          <p:cNvSpPr txBox="1"/>
          <p:nvPr/>
        </p:nvSpPr>
        <p:spPr>
          <a:xfrm>
            <a:off x="384255" y="7846373"/>
            <a:ext cx="9086690" cy="1256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spcBef>
                <a:spcPts val="3200"/>
              </a:spcBef>
              <a:defRPr b="0"/>
            </a:pPr>
            <a:r>
              <a:t>Where something </a:t>
            </a:r>
            <a:r>
              <a:rPr b="1"/>
              <a:t>starts</a:t>
            </a:r>
            <a:r>
              <a:t> and </a:t>
            </a:r>
            <a:r>
              <a:rPr b="1"/>
              <a:t>ends</a:t>
            </a:r>
            <a:r>
              <a:t> in a document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== markup</a:t>
            </a:r>
            <a:endParaRPr b="1">
              <a:latin typeface="Courier"/>
              <a:ea typeface="Courier"/>
              <a:cs typeface="Courier"/>
              <a:sym typeface="Courier"/>
            </a:endParaRPr>
          </a:p>
          <a:p>
            <a:pPr algn="l">
              <a:spcBef>
                <a:spcPts val="3200"/>
              </a:spcBef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Tags</a:t>
            </a:r>
            <a:r>
              <a:t> represent a data value</a:t>
            </a:r>
          </a:p>
        </p:txBody>
      </p:sp>
      <p:pic>
        <p:nvPicPr>
          <p:cNvPr id="157" name="soapui-logo.png" descr="soapui-logo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46733" y="7446953"/>
            <a:ext cx="1944713" cy="2055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tructured format - JSON"/>
          <p:cNvSpPr txBox="1"/>
          <p:nvPr>
            <p:ph type="ctrTitle"/>
          </p:nvPr>
        </p:nvSpPr>
        <p:spPr>
          <a:xfrm>
            <a:off x="292100" y="270145"/>
            <a:ext cx="8504743" cy="822055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/>
            <a:r>
              <a:t>Structured format - JSON</a:t>
            </a:r>
          </a:p>
        </p:txBody>
      </p:sp>
      <p:pic>
        <p:nvPicPr>
          <p:cNvPr id="160" name="Screenshot 2021-04-27 at 12.29.41 PM.png" descr="Screenshot 2021-04-27 at 12.2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89" y="1325647"/>
            <a:ext cx="7921822" cy="557761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JavaScript Object Notation - REST"/>
          <p:cNvSpPr txBox="1"/>
          <p:nvPr/>
        </p:nvSpPr>
        <p:spPr>
          <a:xfrm>
            <a:off x="464464" y="7136704"/>
            <a:ext cx="4913072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u="sng"/>
            </a:pPr>
            <a:r>
              <a:rPr b="1"/>
              <a:t>J</a:t>
            </a:r>
            <a:r>
              <a:t>ava</a:t>
            </a:r>
            <a:r>
              <a:rPr b="1"/>
              <a:t>S</a:t>
            </a:r>
            <a:r>
              <a:t>cript </a:t>
            </a:r>
            <a:r>
              <a:rPr b="1"/>
              <a:t>O</a:t>
            </a:r>
            <a:r>
              <a:t>bject </a:t>
            </a:r>
            <a:r>
              <a:rPr b="1"/>
              <a:t>N</a:t>
            </a:r>
            <a:r>
              <a:t>otation</a:t>
            </a:r>
            <a:r>
              <a:rPr u="none"/>
              <a:t> </a:t>
            </a:r>
            <a:r>
              <a:rPr b="1" u="none"/>
              <a:t>-</a:t>
            </a:r>
            <a:r>
              <a:rPr u="none"/>
              <a:t> </a:t>
            </a:r>
            <a:r>
              <a:rPr b="1" u="none"/>
              <a:t>REST</a:t>
            </a:r>
          </a:p>
        </p:txBody>
      </p:sp>
      <p:sp>
        <p:nvSpPr>
          <p:cNvPr id="162" name="Less emphasis on structure and simpler to work with.…"/>
          <p:cNvSpPr txBox="1"/>
          <p:nvPr/>
        </p:nvSpPr>
        <p:spPr>
          <a:xfrm>
            <a:off x="447755" y="7822648"/>
            <a:ext cx="9086690" cy="1246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spcBef>
                <a:spcPts val="3200"/>
              </a:spcBef>
              <a:defRPr b="0"/>
            </a:pPr>
            <a:r>
              <a:t>Less emphasis on structure and simpler to work with.</a:t>
            </a:r>
          </a:p>
          <a:p>
            <a:pPr algn="l">
              <a:spcBef>
                <a:spcPts val="3200"/>
              </a:spcBef>
              <a:defRPr b="0"/>
            </a:pPr>
            <a:r>
              <a:rPr b="1">
                <a:latin typeface="Courier"/>
                <a:ea typeface="Courier"/>
                <a:cs typeface="Courier"/>
                <a:sym typeface="Courier"/>
              </a:rPr>
              <a:t>Key-Value</a:t>
            </a:r>
            <a:r>
              <a:t> pairs represent a data value</a:t>
            </a:r>
          </a:p>
        </p:txBody>
      </p:sp>
      <p:pic>
        <p:nvPicPr>
          <p:cNvPr id="163" name="postman.png" descr="postman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7449" y="7767873"/>
            <a:ext cx="1961425" cy="1762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